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77" r:id="rId3"/>
    <p:sldId id="265" r:id="rId4"/>
    <p:sldId id="266" r:id="rId5"/>
    <p:sldId id="268" r:id="rId6"/>
    <p:sldId id="27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176" autoAdjust="0"/>
  </p:normalViewPr>
  <p:slideViewPr>
    <p:cSldViewPr snapToGrid="0">
      <p:cViewPr varScale="1">
        <p:scale>
          <a:sx n="41" d="100"/>
          <a:sy n="41" d="100"/>
        </p:scale>
        <p:origin x="12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995C7-FE7B-4044-9B93-C42F5214B3CD}" type="datetimeFigureOut">
              <a:rPr lang="fr-FR" smtClean="0"/>
              <a:t>02/10/2025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810DE-B63F-47CC-8FB2-9671BCC3F3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2193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8375B3-270A-F140-38A0-40B3EF1851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4744C9-63FC-AD92-EB2E-9111B3755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78CDDF-BCE6-A9A8-56C0-70C0C06A1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F4E64-7550-424E-8906-450269602977}" type="datetime1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EFC452-9D9E-CBFA-A33C-28BA29362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A70E-52A8-4375-BC9F-F5248137291E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1F5E81B-5502-1BD9-FD3B-EE15EF577F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37764" y="1282801"/>
            <a:ext cx="3688400" cy="20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19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565F5C-CC95-835F-AED4-0B9B7A51B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3CE97C-2DD2-B1A6-AA02-BAACAF7F8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E8CC6A-5DB8-661C-0FEC-C2303DF51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FF492-335D-410B-B72C-669D053F6762}" type="datetime1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111B19-CCE1-C40A-9E64-85FBCB24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A70E-52A8-4375-BC9F-F524813729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56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F0F2BAB-78AE-F665-A995-0DDC00A17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45E3FDA-4802-B1F1-9BE6-AA1AF451C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180990-0ECD-2180-CBDF-89D40A0646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07367-9D33-40C0-9AF6-28B9ADFB7232}" type="datetime1">
              <a:rPr lang="fr-FR" smtClean="0"/>
              <a:t>02/10/2025</a:t>
            </a:fld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17EE2B-08E1-6579-5DF1-5F2F7294A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AA70E-52A8-4375-BC9F-F524813729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72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seignementsup-recherche.gouv.fr/fr/PSC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education.gouv.fr/la-protection-sociale-complementaire-pour-les-personnels-de-l-education-nationale-de-l-enseignement-32521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eti-unsa.org/la-protection-sociale-complementaire-psc/" TargetMode="External"/><Relationship Id="rId5" Type="http://schemas.openxmlformats.org/officeDocument/2006/relationships/hyperlink" Target="https://www.mgen.fr/ressources/comprendre-la-reforme-de-la-psc/#ancre-3" TargetMode="External"/><Relationship Id="rId4" Type="http://schemas.openxmlformats.org/officeDocument/2006/relationships/hyperlink" Target="https://www.legifrance.gouv.fr/loda/id/JORFTEXT000045641233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99A66-053A-4141-21AD-166F3E7DF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5D67D13-0D19-68CB-F283-969B516C7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4543" y="3689123"/>
            <a:ext cx="11416937" cy="2667227"/>
          </a:xfrm>
        </p:spPr>
        <p:txBody>
          <a:bodyPr>
            <a:normAutofit lnSpcReduction="10000"/>
          </a:bodyPr>
          <a:lstStyle/>
          <a:p>
            <a:r>
              <a:rPr lang="fr-FR" sz="2800" b="1" dirty="0">
                <a:solidFill>
                  <a:srgbClr val="0070C0"/>
                </a:solidFill>
              </a:rPr>
              <a:t> </a:t>
            </a:r>
          </a:p>
          <a:p>
            <a:r>
              <a:rPr lang="fr-FR" sz="2800" b="1" dirty="0">
                <a:solidFill>
                  <a:srgbClr val="0070C0"/>
                </a:solidFill>
              </a:rPr>
              <a:t>La Protection Sociale Complémentaire - PSC SANTE </a:t>
            </a:r>
            <a:r>
              <a:rPr lang="fr-FR" sz="2800" b="1" dirty="0">
                <a:solidFill>
                  <a:srgbClr val="FF0000"/>
                </a:solidFill>
              </a:rPr>
              <a:t>AFFILIATION</a:t>
            </a:r>
          </a:p>
          <a:p>
            <a:pPr algn="l"/>
            <a:r>
              <a:rPr lang="fr-FR" b="1" dirty="0"/>
              <a:t>Votre syndicat </a:t>
            </a:r>
            <a:r>
              <a:rPr lang="fr-FR" b="1" dirty="0">
                <a:solidFill>
                  <a:srgbClr val="FF0000"/>
                </a:solidFill>
              </a:rPr>
              <a:t>A&amp;I</a:t>
            </a:r>
            <a:r>
              <a:rPr lang="fr-FR" b="1" dirty="0"/>
              <a:t> </a:t>
            </a:r>
            <a:r>
              <a:rPr lang="fr-FR" b="1" dirty="0">
                <a:solidFill>
                  <a:srgbClr val="00B0F0"/>
                </a:solidFill>
              </a:rPr>
              <a:t>UNSA</a:t>
            </a:r>
            <a:r>
              <a:rPr lang="fr-FR" b="1" dirty="0"/>
              <a:t> est à votre disposition avant, pendant et après le parcours d’affiliation pour vous apporter les informations nécessaires.</a:t>
            </a:r>
          </a:p>
          <a:p>
            <a:pPr algn="l"/>
            <a:r>
              <a:rPr lang="fr-FR" dirty="0"/>
              <a:t>La</a:t>
            </a:r>
            <a:r>
              <a:rPr lang="fr-FR" b="1" dirty="0"/>
              <a:t> </a:t>
            </a:r>
            <a:r>
              <a:rPr lang="fr-FR" b="1" dirty="0">
                <a:solidFill>
                  <a:srgbClr val="00B050"/>
                </a:solidFill>
              </a:rPr>
              <a:t>MGEN</a:t>
            </a:r>
            <a:r>
              <a:rPr lang="fr-FR" dirty="0"/>
              <a:t> mettra à disposition une </a:t>
            </a:r>
            <a:r>
              <a:rPr lang="fr-FR" b="1" dirty="0">
                <a:solidFill>
                  <a:srgbClr val="00B050"/>
                </a:solidFill>
              </a:rPr>
              <a:t>permanence téléphonique</a:t>
            </a:r>
            <a:r>
              <a:rPr lang="fr-FR" dirty="0">
                <a:solidFill>
                  <a:srgbClr val="00B050"/>
                </a:solidFill>
              </a:rPr>
              <a:t> </a:t>
            </a:r>
            <a:r>
              <a:rPr lang="fr-FR" dirty="0"/>
              <a:t>(le numéro d’appel nous sera communiqué prochainement), avec un millier de salariés MGEN disponibles pour vous informer et vous aider si besoin.</a:t>
            </a:r>
          </a:p>
          <a:p>
            <a:pPr algn="l"/>
            <a:endParaRPr lang="fr-FR" dirty="0"/>
          </a:p>
          <a:p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FDEDB28-7476-2525-CABA-87AF958FC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A8BCC-53A3-42DC-B4C1-B6A7D465D79A}" type="datetime1">
              <a:rPr lang="fr-FR" smtClean="0"/>
              <a:t>02/10/2025</a:t>
            </a:fld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F8EF4A-DFCC-BA39-8A23-CC1839829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A70E-52A8-4375-BC9F-F5248137291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616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8123-37F6-D6A7-D535-82D5AC658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6B279-272E-D170-9BD2-4FFF50460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542" y="-39944"/>
            <a:ext cx="10594258" cy="10751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dirty="0"/>
              <a:t>		</a:t>
            </a:r>
            <a:r>
              <a:rPr lang="fr-FR" sz="2700" b="1" dirty="0">
                <a:solidFill>
                  <a:schemeClr val="accent1"/>
                </a:solidFill>
              </a:rPr>
              <a:t>L’affiliation à la PSC santé démarre</a:t>
            </a:r>
            <a:endParaRPr lang="fr-FR" sz="27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B2B612-EE14-31B6-4F6F-9ED0488A3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96" y="1111046"/>
            <a:ext cx="11857704" cy="5746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dirty="0"/>
              <a:t>Un parcours d’affiliation par vagues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200" dirty="0"/>
              <a:t> </a:t>
            </a:r>
            <a:r>
              <a:rPr lang="fr-FR" sz="2200" b="1" u="sng" dirty="0"/>
              <a:t>Pour les académies</a:t>
            </a:r>
          </a:p>
          <a:p>
            <a:pPr marL="457200" lvl="1" indent="0">
              <a:buNone/>
            </a:pPr>
            <a:r>
              <a:rPr lang="fr-FR" sz="2200" b="1" dirty="0"/>
              <a:t>ZONE A = </a:t>
            </a:r>
            <a:r>
              <a:rPr lang="fr-FR" sz="2200" dirty="0"/>
              <a:t>du </a:t>
            </a:r>
            <a:r>
              <a:rPr lang="fr-FR" sz="2200" b="1" dirty="0"/>
              <a:t>08 octobre à fin novembre 2025</a:t>
            </a:r>
          </a:p>
          <a:p>
            <a:pPr marL="457200" lvl="1" indent="0">
              <a:buNone/>
            </a:pPr>
            <a:r>
              <a:rPr lang="fr-FR" sz="2200" b="1" dirty="0"/>
              <a:t>ZONE B = fin novembre 2025  à  janvier 2026</a:t>
            </a:r>
          </a:p>
          <a:p>
            <a:pPr marL="457200" lvl="1" indent="0">
              <a:buNone/>
            </a:pPr>
            <a:r>
              <a:rPr lang="fr-FR" sz="2200" b="1" dirty="0"/>
              <a:t>ZONE C - Administration Centrale - Outre Mer  = mi janvier à fin février 2026</a:t>
            </a:r>
          </a:p>
          <a:p>
            <a:pPr marL="457200" lvl="1" indent="0">
              <a:buNone/>
            </a:pPr>
            <a:r>
              <a:rPr lang="fr-FR" sz="2200" i="1" dirty="0"/>
              <a:t>NB : pas d’affiliation pendant les vacances de Toussaint ni en janvier-février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200" dirty="0"/>
              <a:t> </a:t>
            </a:r>
            <a:r>
              <a:rPr lang="fr-FR" sz="2200" b="1" u="sng" dirty="0"/>
              <a:t>Pour les établissements/opérateurs </a:t>
            </a:r>
          </a:p>
          <a:p>
            <a:pPr marL="457200" lvl="1" indent="0">
              <a:buNone/>
            </a:pPr>
            <a:r>
              <a:rPr lang="fr-FR" sz="2000" b="1" dirty="0"/>
              <a:t>CNOUS-CROUS et opérateurs ultramarins  = mi janvier 2026 </a:t>
            </a:r>
          </a:p>
          <a:p>
            <a:pPr marL="457200" lvl="1" indent="0">
              <a:buNone/>
            </a:pPr>
            <a:r>
              <a:rPr lang="fr-FR" sz="2000" b="1" dirty="0"/>
              <a:t>Autres dont UNIVERSITES </a:t>
            </a:r>
            <a:r>
              <a:rPr lang="fr-FR" sz="2000" dirty="0"/>
              <a:t>= </a:t>
            </a:r>
            <a:r>
              <a:rPr lang="fr-FR" sz="2000" b="1" dirty="0"/>
              <a:t>vacances de Toussaint 2025 ou janvier-février 2026</a:t>
            </a:r>
          </a:p>
          <a:p>
            <a:pPr marL="457200" lvl="1" indent="0">
              <a:buNone/>
            </a:pPr>
            <a:endParaRPr lang="fr-FR" sz="20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2200" dirty="0"/>
              <a:t> </a:t>
            </a:r>
            <a:r>
              <a:rPr lang="fr-FR" sz="2200" b="1" u="sng" dirty="0"/>
              <a:t>Pour les nouveaux arrivants et mutés = </a:t>
            </a:r>
            <a:r>
              <a:rPr lang="fr-FR" sz="2200" b="1" dirty="0"/>
              <a:t>mi-décembre 2025 à février-mars 2026</a:t>
            </a:r>
          </a:p>
          <a:p>
            <a:pPr marL="0" indent="0">
              <a:buNone/>
            </a:pPr>
            <a:endParaRPr lang="fr-FR" sz="2200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2200" b="1" dirty="0"/>
              <a:t> </a:t>
            </a:r>
            <a:r>
              <a:rPr lang="fr-FR" sz="2200" b="1" u="sng" dirty="0"/>
              <a:t>Pour les personnels embauchés par les EPLE et les GRETA </a:t>
            </a:r>
            <a:r>
              <a:rPr lang="fr-FR" sz="2200" dirty="0"/>
              <a:t>= </a:t>
            </a:r>
            <a:r>
              <a:rPr lang="fr-FR" sz="2200" b="1" dirty="0"/>
              <a:t>fin novembre 2025 et fin février 2026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91231154-CA32-DF61-0649-91FD5FC34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96" y="114481"/>
            <a:ext cx="1524000" cy="92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661CC14E-A405-66B5-3ABD-A904739CB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EA09-774C-444B-812A-603FA9A4C8B2}" type="datetime1">
              <a:rPr lang="fr-FR" smtClean="0"/>
              <a:t>02/10/2025</a:t>
            </a:fld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BD886C-D0F4-CD22-7AD5-9264201FC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A70E-52A8-4375-BC9F-F5248137291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545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13FE6-640F-6E43-49A4-57337678C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C6C690-0783-DA62-16A7-5F9993AEF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542" y="-39944"/>
            <a:ext cx="10594258" cy="10751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dirty="0"/>
              <a:t>		</a:t>
            </a:r>
            <a:r>
              <a:rPr lang="fr-FR" sz="2700" b="1" dirty="0">
                <a:solidFill>
                  <a:schemeClr val="accent1"/>
                </a:solidFill>
              </a:rPr>
              <a:t>L’affiliation à la PSC santé : le compte à rebours</a:t>
            </a:r>
            <a:endParaRPr lang="fr-FR" sz="27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74C9C2-390D-ABCA-1917-D4B0EE5AD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35201"/>
            <a:ext cx="11310257" cy="555990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2600" b="1" dirty="0"/>
              <a:t>Surveillez votre boite mail professionnelle nominative </a:t>
            </a:r>
          </a:p>
          <a:p>
            <a:pPr marL="0" indent="0" algn="ctr">
              <a:buNone/>
            </a:pPr>
            <a:r>
              <a:rPr lang="fr-FR" sz="2600" b="1" dirty="0"/>
              <a:t>mais aussi vos messages spam et/ou indésirables</a:t>
            </a:r>
          </a:p>
          <a:p>
            <a:pPr marL="0" indent="0" algn="ctr">
              <a:buNone/>
            </a:pPr>
            <a:endParaRPr lang="fr-FR" sz="22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200" dirty="0"/>
              <a:t> </a:t>
            </a:r>
            <a:r>
              <a:rPr lang="fr-FR" sz="2200" b="1" dirty="0">
                <a:highlight>
                  <a:srgbClr val="FFFF00"/>
                </a:highlight>
              </a:rPr>
              <a:t>15 jours avant </a:t>
            </a:r>
            <a:r>
              <a:rPr lang="fr-FR" sz="2200" dirty="0"/>
              <a:t>le mail d’affiliation = 1</a:t>
            </a:r>
            <a:r>
              <a:rPr lang="fr-FR" sz="2200" baseline="30000" dirty="0"/>
              <a:t>er</a:t>
            </a:r>
            <a:r>
              <a:rPr lang="fr-FR" sz="2200" dirty="0"/>
              <a:t> </a:t>
            </a:r>
            <a:r>
              <a:rPr lang="fr-FR" sz="2200" b="1" dirty="0"/>
              <a:t>mail d’information générale du ministère</a:t>
            </a:r>
          </a:p>
          <a:p>
            <a:pPr marL="0" indent="0">
              <a:buNone/>
            </a:pPr>
            <a:endParaRPr lang="fr-FR" sz="22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200" dirty="0"/>
              <a:t> </a:t>
            </a:r>
            <a:r>
              <a:rPr lang="fr-FR" sz="2200" b="1" dirty="0">
                <a:highlight>
                  <a:srgbClr val="FFFF00"/>
                </a:highlight>
              </a:rPr>
              <a:t>7 jours avant </a:t>
            </a:r>
            <a:r>
              <a:rPr lang="fr-FR" sz="2200" dirty="0"/>
              <a:t>mail de  la MGEN pour </a:t>
            </a:r>
            <a:r>
              <a:rPr lang="fr-FR" sz="2200" b="1" dirty="0"/>
              <a:t>préparer les DOCUMENTS </a:t>
            </a:r>
            <a:r>
              <a:rPr lang="fr-FR" sz="2200" dirty="0"/>
              <a:t>= </a:t>
            </a:r>
            <a:r>
              <a:rPr lang="fr-FR" sz="2200" dirty="0">
                <a:solidFill>
                  <a:schemeClr val="accent1"/>
                </a:solidFill>
              </a:rPr>
              <a:t>munissez vous de votre </a:t>
            </a:r>
            <a:r>
              <a:rPr lang="fr-FR" sz="2200" b="1" dirty="0">
                <a:solidFill>
                  <a:schemeClr val="accent1"/>
                </a:solidFill>
              </a:rPr>
              <a:t>RIB</a:t>
            </a:r>
            <a:r>
              <a:rPr lang="fr-FR" sz="2200" dirty="0">
                <a:solidFill>
                  <a:schemeClr val="accent1"/>
                </a:solidFill>
              </a:rPr>
              <a:t> et de votre </a:t>
            </a:r>
            <a:r>
              <a:rPr lang="fr-FR" sz="2200" b="1" dirty="0">
                <a:solidFill>
                  <a:schemeClr val="accent1"/>
                </a:solidFill>
              </a:rPr>
              <a:t>attestation de droits à la sécurité sociale </a:t>
            </a:r>
            <a:r>
              <a:rPr lang="fr-FR" sz="2200" dirty="0">
                <a:solidFill>
                  <a:schemeClr val="accent1"/>
                </a:solidFill>
              </a:rPr>
              <a:t>téléchargeable sur votre espace personnel MGEN actuel ou sur ameli.fr ainsi que les attestations de droit de vos ayants-droits</a:t>
            </a:r>
            <a:r>
              <a:rPr lang="fr-FR" sz="2200" dirty="0"/>
              <a:t>.</a:t>
            </a:r>
          </a:p>
          <a:p>
            <a:pPr marL="0" indent="0">
              <a:buNone/>
            </a:pPr>
            <a:r>
              <a:rPr lang="fr-FR" sz="1800" b="1" i="1" dirty="0">
                <a:solidFill>
                  <a:schemeClr val="accent1"/>
                </a:solidFill>
              </a:rPr>
              <a:t>NB :  et de votre fiche de paye pour connaitre votre rémunération brute globale</a:t>
            </a:r>
          </a:p>
          <a:p>
            <a:pPr marL="0" indent="0">
              <a:buNone/>
            </a:pPr>
            <a:endParaRPr lang="fr-FR" sz="1600" i="1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200" dirty="0"/>
              <a:t> </a:t>
            </a:r>
            <a:r>
              <a:rPr lang="fr-FR" sz="2200" b="1" dirty="0">
                <a:highlight>
                  <a:srgbClr val="FFFF00"/>
                </a:highlight>
              </a:rPr>
              <a:t>JOUR J </a:t>
            </a:r>
            <a:r>
              <a:rPr lang="fr-FR" sz="2200" b="1" dirty="0"/>
              <a:t>mail d’affiliation de la MGEN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2200" b="1" dirty="0"/>
          </a:p>
          <a:p>
            <a:pPr marL="0" indent="0">
              <a:buNone/>
            </a:pPr>
            <a:r>
              <a:rPr lang="fr-FR" sz="1800" b="1" i="1" dirty="0"/>
              <a:t>NB : si vous ne répondez pas vous recevrez 2 mails de relance à J+10 et J+18. </a:t>
            </a:r>
          </a:p>
          <a:p>
            <a:pPr marL="0" indent="0">
              <a:buNone/>
            </a:pPr>
            <a:r>
              <a:rPr lang="fr-FR" sz="1800" b="1" i="1" dirty="0"/>
              <a:t>        </a:t>
            </a:r>
            <a:r>
              <a:rPr lang="fr-FR" sz="1800" b="1" i="1" u="sng" dirty="0"/>
              <a:t>Puis vous serez </a:t>
            </a:r>
            <a:r>
              <a:rPr lang="fr-FR" sz="1800" b="1" i="1" u="sng" dirty="0" err="1"/>
              <a:t>affilié.e</a:t>
            </a:r>
            <a:r>
              <a:rPr lang="fr-FR" sz="1800" b="1" i="1" u="sng" dirty="0"/>
              <a:t> d’office à </a:t>
            </a:r>
            <a:r>
              <a:rPr lang="fr-FR" sz="1800" b="1" i="1" u="sng" dirty="0">
                <a:highlight>
                  <a:srgbClr val="FFFF00"/>
                </a:highlight>
              </a:rPr>
              <a:t>J+21 </a:t>
            </a:r>
            <a:r>
              <a:rPr lang="fr-FR" sz="1800" b="1" i="1" u="sng" dirty="0"/>
              <a:t>(sans option et sans ayant-droit)</a:t>
            </a:r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361B884C-2C47-B502-D36E-3F44F282E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96" y="114481"/>
            <a:ext cx="1524000" cy="92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99851995-F2E8-22B4-3DE6-248C4E454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EA09-774C-444B-812A-603FA9A4C8B2}" type="datetime1">
              <a:rPr lang="fr-FR" smtClean="0"/>
              <a:t>02/10/2025</a:t>
            </a:fld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93C8B7-8E33-F426-27B7-4D62EDCD4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A70E-52A8-4375-BC9F-F5248137291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169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6A849-A744-0363-07C8-20330B112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4DEEE9-1F9C-53F5-D265-1D62A0168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542" y="-39944"/>
            <a:ext cx="10594258" cy="10751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dirty="0"/>
              <a:t>		</a:t>
            </a:r>
            <a:r>
              <a:rPr lang="fr-FR" sz="2700" b="1" dirty="0">
                <a:solidFill>
                  <a:schemeClr val="accent1"/>
                </a:solidFill>
              </a:rPr>
              <a:t>L’affiliation à la PSC santé : le lien d’affiliation ou de dispense</a:t>
            </a:r>
            <a:endParaRPr lang="fr-FR" sz="27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61867C-E0FF-6158-B0DE-249516D3F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96" y="1111046"/>
            <a:ext cx="11612761" cy="57469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Vous allez recevoir un </a:t>
            </a:r>
            <a:r>
              <a:rPr lang="fr-FR" b="1" dirty="0"/>
              <a:t>mail de la MGEN sur votre boite mail professionnelle NOMINATIVE </a:t>
            </a:r>
            <a:r>
              <a:rPr lang="fr-FR" sz="2400" dirty="0"/>
              <a:t>(celle des élections professionnelles, pas les adresses d’établissements, de CREPS ou d’autres opérateurs).</a:t>
            </a:r>
          </a:p>
          <a:p>
            <a:pPr marL="0" indent="0">
              <a:buNone/>
            </a:pPr>
            <a:r>
              <a:rPr lang="fr-FR" dirty="0"/>
              <a:t>Ce mail contiendra un </a:t>
            </a:r>
            <a:r>
              <a:rPr lang="fr-FR" b="1" dirty="0"/>
              <a:t>LIEN D’AFFILIATION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Vous avez </a:t>
            </a:r>
            <a:r>
              <a:rPr lang="fr-FR" b="1" dirty="0"/>
              <a:t>21 JOURS </a:t>
            </a:r>
            <a:r>
              <a:rPr lang="fr-FR" dirty="0"/>
              <a:t>pour cliquer sur le lien et </a:t>
            </a:r>
            <a:r>
              <a:rPr lang="fr-FR" b="1" dirty="0"/>
              <a:t>CRÉER VOTRE ESPACE MGEN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200" b="1" dirty="0"/>
              <a:t> </a:t>
            </a:r>
            <a:r>
              <a:rPr lang="fr-FR" sz="2400" b="1" dirty="0"/>
              <a:t>Pour vous affilier</a:t>
            </a:r>
            <a:r>
              <a:rPr lang="fr-FR" sz="2400" dirty="0"/>
              <a:t>, choisir votre option et rattacher vos ayants-droits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400" b="1" dirty="0"/>
              <a:t> Ou pour solliciter votre dispense</a:t>
            </a:r>
          </a:p>
          <a:p>
            <a:pPr marL="0" indent="0">
              <a:buNone/>
            </a:pPr>
            <a:endParaRPr lang="fr-FR" sz="1800" b="1" i="1" dirty="0"/>
          </a:p>
          <a:p>
            <a:pPr marL="0" indent="0">
              <a:buNone/>
            </a:pPr>
            <a:r>
              <a:rPr lang="fr-FR" sz="1800" b="1" i="1" dirty="0"/>
              <a:t>NB : </a:t>
            </a:r>
            <a:r>
              <a:rPr lang="fr-FR" sz="1800" b="1" i="1" u="sng" dirty="0"/>
              <a:t>vous devez vous affilier MEME SI VOUS ETES DÉJÀ A LA MGEN </a:t>
            </a:r>
            <a:r>
              <a:rPr lang="fr-FR" sz="1800" b="1" i="1" dirty="0"/>
              <a:t>(votre espace sera alors partagé en 2 : un espace pour votre adhésion au contrat collectif obligatoire et un espace pour votre ancien contrat individuel</a:t>
            </a:r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88FB25DF-4875-6F54-5BE2-81B2C2ACB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96" y="114481"/>
            <a:ext cx="1524000" cy="92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EA9BB84F-4FF2-EF8C-3C9A-FB9BC3339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EA09-774C-444B-812A-603FA9A4C8B2}" type="datetime1">
              <a:rPr lang="fr-FR" smtClean="0"/>
              <a:t>02/10/2025</a:t>
            </a:fld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DFFEB33-BFFB-84B4-1BD5-4C38E2E80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A70E-52A8-4375-BC9F-F5248137291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625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52F2C-C0CF-032A-5162-816F68C31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6BC966-5C7B-1190-D6CB-1DB1F3881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542" y="-39944"/>
            <a:ext cx="10594258" cy="10751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dirty="0"/>
              <a:t>		</a:t>
            </a:r>
            <a:r>
              <a:rPr lang="fr-FR" sz="2700" b="1" dirty="0">
                <a:solidFill>
                  <a:schemeClr val="accent1"/>
                </a:solidFill>
              </a:rPr>
              <a:t>L’affiliation à la PSC santé : les étapes d’affiliation détaillées</a:t>
            </a:r>
            <a:endParaRPr lang="fr-FR" sz="27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FC5A3D-5621-4FFC-8659-396FCECC6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619" y="1111047"/>
            <a:ext cx="11902381" cy="5485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b="1" spc="60" dirty="0"/>
          </a:p>
          <a:p>
            <a:pPr marL="0" indent="0">
              <a:buNone/>
            </a:pPr>
            <a:endParaRPr lang="fr-FR" b="1" spc="60" dirty="0"/>
          </a:p>
          <a:p>
            <a:pPr marL="0" indent="0">
              <a:buNone/>
            </a:pPr>
            <a:endParaRPr lang="fr-FR" b="1" spc="60" dirty="0">
              <a:solidFill>
                <a:schemeClr val="bg1"/>
              </a:solidFill>
            </a:endParaRPr>
          </a:p>
          <a:p>
            <a:endParaRPr lang="fr-FR" b="1" spc="58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pc="60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F16755A3-7F41-1F00-EC3E-9908BB434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96" y="114481"/>
            <a:ext cx="1524000" cy="92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1146A5E9-D620-6CB6-EFAD-369206125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EA09-774C-444B-812A-603FA9A4C8B2}" type="datetime1">
              <a:rPr lang="fr-FR" smtClean="0"/>
              <a:t>02/10/2025</a:t>
            </a:fld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EDAF59-3D53-5D35-2FF8-1FF6C9C47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A70E-52A8-4375-BC9F-F5248137291E}" type="slidenum">
              <a:rPr lang="fr-FR" smtClean="0"/>
              <a:t>5</a:t>
            </a:fld>
            <a:endParaRPr lang="fr-FR"/>
          </a:p>
        </p:txBody>
      </p:sp>
      <p:sp>
        <p:nvSpPr>
          <p:cNvPr id="4" name="Légende : flèche vers la droite 3">
            <a:extLst>
              <a:ext uri="{FF2B5EF4-FFF2-40B4-BE49-F238E27FC236}">
                <a16:creationId xmlns:a16="http://schemas.microsoft.com/office/drawing/2014/main" id="{DD4CC400-149E-9EF2-8F0A-A62F2BD006FF}"/>
              </a:ext>
            </a:extLst>
          </p:cNvPr>
          <p:cNvSpPr/>
          <p:nvPr/>
        </p:nvSpPr>
        <p:spPr>
          <a:xfrm>
            <a:off x="605679" y="1189626"/>
            <a:ext cx="2242457" cy="1426025"/>
          </a:xfrm>
          <a:prstGeom prst="right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spc="60" dirty="0">
                <a:solidFill>
                  <a:schemeClr val="bg1"/>
                </a:solidFill>
              </a:rPr>
              <a:t>Réception du courriel de la MGEN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Légende : flèche vers la droite 7">
            <a:extLst>
              <a:ext uri="{FF2B5EF4-FFF2-40B4-BE49-F238E27FC236}">
                <a16:creationId xmlns:a16="http://schemas.microsoft.com/office/drawing/2014/main" id="{73013E6A-BC90-9E20-1268-D0D95A09A8B0}"/>
              </a:ext>
            </a:extLst>
          </p:cNvPr>
          <p:cNvSpPr/>
          <p:nvPr/>
        </p:nvSpPr>
        <p:spPr>
          <a:xfrm>
            <a:off x="5044677" y="1189626"/>
            <a:ext cx="2348155" cy="1496782"/>
          </a:xfrm>
          <a:prstGeom prst="right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accès à la page de création du compte adhérent </a:t>
            </a:r>
          </a:p>
        </p:txBody>
      </p:sp>
      <p:sp>
        <p:nvSpPr>
          <p:cNvPr id="9" name="Légende : flèche vers la droite 8">
            <a:extLst>
              <a:ext uri="{FF2B5EF4-FFF2-40B4-BE49-F238E27FC236}">
                <a16:creationId xmlns:a16="http://schemas.microsoft.com/office/drawing/2014/main" id="{2D28070D-F395-CDF6-8956-B5C3CBFF47D1}"/>
              </a:ext>
            </a:extLst>
          </p:cNvPr>
          <p:cNvSpPr/>
          <p:nvPr/>
        </p:nvSpPr>
        <p:spPr>
          <a:xfrm>
            <a:off x="7392832" y="1167854"/>
            <a:ext cx="2242457" cy="1469567"/>
          </a:xfrm>
          <a:prstGeom prst="right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Page de confirmation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DCC35A-2417-C28D-9634-8A95E1C31E1B}"/>
              </a:ext>
            </a:extLst>
          </p:cNvPr>
          <p:cNvSpPr/>
          <p:nvPr/>
        </p:nvSpPr>
        <p:spPr>
          <a:xfrm>
            <a:off x="9740987" y="1189626"/>
            <a:ext cx="1973472" cy="15239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Mire de connexion pour accéder au parcours d’affiliation</a:t>
            </a:r>
          </a:p>
        </p:txBody>
      </p:sp>
      <p:sp>
        <p:nvSpPr>
          <p:cNvPr id="13" name="Légende : flèche vers la droite 12">
            <a:extLst>
              <a:ext uri="{FF2B5EF4-FFF2-40B4-BE49-F238E27FC236}">
                <a16:creationId xmlns:a16="http://schemas.microsoft.com/office/drawing/2014/main" id="{2A39614C-1CB5-924E-85D2-320F6ED497B6}"/>
              </a:ext>
            </a:extLst>
          </p:cNvPr>
          <p:cNvSpPr/>
          <p:nvPr/>
        </p:nvSpPr>
        <p:spPr>
          <a:xfrm>
            <a:off x="2942154" y="1189626"/>
            <a:ext cx="2102523" cy="1469567"/>
          </a:xfrm>
          <a:prstGeom prst="right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Cliquer sur le lien d’affiliation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5C14998-2E5D-F751-68CD-97095300F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490" y="3009863"/>
            <a:ext cx="11578590" cy="142602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76C246F5-990E-D451-088D-0716953424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490" y="4759343"/>
            <a:ext cx="11700510" cy="1575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93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1C152-AF9C-E452-0CCB-2FB4A9F85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65A181-3404-ADC0-1D00-EC96EB7AB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542" y="-39944"/>
            <a:ext cx="10594258" cy="10751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dirty="0"/>
              <a:t>		</a:t>
            </a:r>
            <a:r>
              <a:rPr lang="fr-FR" sz="2700" b="1" dirty="0">
                <a:solidFill>
                  <a:schemeClr val="accent1"/>
                </a:solidFill>
              </a:rPr>
              <a:t>L’affiliation à la PSC santé : pour plus d’informations</a:t>
            </a:r>
            <a:endParaRPr lang="fr-FR" sz="27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768FAD-5284-4CDC-CECD-5F96837ED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619" y="1111047"/>
            <a:ext cx="11902381" cy="54856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b="1" spc="60" dirty="0"/>
          </a:p>
          <a:p>
            <a:pPr marL="0" indent="0">
              <a:buNone/>
            </a:pPr>
            <a:r>
              <a:rPr lang="fr-FR" dirty="0"/>
              <a:t>Vous trouverez des éléments d’information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sur le site du ministère </a:t>
            </a:r>
          </a:p>
          <a:p>
            <a:pPr marL="0" indent="0">
              <a:buNone/>
            </a:pPr>
            <a:r>
              <a:rPr lang="fr-FR" dirty="0">
                <a:hlinkClick r:id="rId2"/>
              </a:rPr>
              <a:t>https://www.education.gouv.fr/la-protection-sociale-complementaire-pour-les-personnels-de-l-education-nationale-de-l-enseignement-325214</a:t>
            </a:r>
            <a:endParaRPr lang="fr-FR" dirty="0"/>
          </a:p>
          <a:p>
            <a:pPr marL="0" indent="0">
              <a:buNone/>
            </a:pPr>
            <a:r>
              <a:rPr lang="fr-FR" dirty="0">
                <a:hlinkClick r:id="rId3"/>
              </a:rPr>
              <a:t>https://www.enseignementsup-recherche.gouv.fr/fr/PSC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sur LEGIFRANCE </a:t>
            </a:r>
            <a:r>
              <a:rPr lang="fr-FR" dirty="0">
                <a:hlinkClick r:id="rId4"/>
              </a:rPr>
              <a:t>https://www.legifrance.gouv.fr/loda/id/JORFTEXT000045641233/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sur le site de la MGEN </a:t>
            </a:r>
            <a:r>
              <a:rPr lang="fr-FR" dirty="0">
                <a:hlinkClick r:id="rId5"/>
              </a:rPr>
              <a:t>https://www.mgen.fr/ressources/comprendre-la-reforme-de-la-psc/#ancre-3</a:t>
            </a:r>
            <a:endParaRPr lang="fr-FR" dirty="0"/>
          </a:p>
          <a:p>
            <a:pPr marL="0" indent="0">
              <a:buNone/>
            </a:pPr>
            <a:br>
              <a:rPr lang="fr-FR" dirty="0"/>
            </a:br>
            <a:endParaRPr lang="fr-FR" dirty="0"/>
          </a:p>
          <a:p>
            <a:r>
              <a:rPr lang="fr-FR" dirty="0"/>
              <a:t>et enfin sur le site d'</a:t>
            </a:r>
            <a:r>
              <a:rPr lang="fr-FR" dirty="0">
                <a:solidFill>
                  <a:srgbClr val="FF0000"/>
                </a:solidFill>
              </a:rPr>
              <a:t>A&amp;I </a:t>
            </a:r>
            <a:r>
              <a:rPr lang="fr-FR" dirty="0">
                <a:solidFill>
                  <a:srgbClr val="00B0F0"/>
                </a:solidFill>
              </a:rPr>
              <a:t>UNSA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>
                <a:hlinkClick r:id="rId6"/>
              </a:rPr>
              <a:t>https://www.aeti-unsa.org/la-protection-sociale-complementaire-psc/</a:t>
            </a:r>
            <a:endParaRPr lang="fr-FR" dirty="0"/>
          </a:p>
          <a:p>
            <a:pPr marL="0" indent="0">
              <a:buNone/>
            </a:pPr>
            <a:br>
              <a:rPr lang="fr-FR" dirty="0"/>
            </a:br>
            <a:endParaRPr lang="fr-FR" b="1" spc="58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pc="60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310D9AC3-3C4F-3BB3-B4AE-4A56985EA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96" y="114481"/>
            <a:ext cx="1524000" cy="92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28F909B4-9030-69B6-2282-61949C3D8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EA09-774C-444B-812A-603FA9A4C8B2}" type="datetime1">
              <a:rPr lang="fr-FR" smtClean="0"/>
              <a:t>02/10/2025</a:t>
            </a:fld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51CAA1-8C3F-62DE-7432-751FE0D2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A70E-52A8-4375-BC9F-F5248137291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3897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623</Words>
  <Application>Microsoft Office PowerPoint</Application>
  <PresentationFormat>Grand écran</PresentationFormat>
  <Paragraphs>81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Thème Office</vt:lpstr>
      <vt:lpstr>Présentation PowerPoint</vt:lpstr>
      <vt:lpstr>  L’affiliation à la PSC santé démarre</vt:lpstr>
      <vt:lpstr>  L’affiliation à la PSC santé : le compte à rebours</vt:lpstr>
      <vt:lpstr>  L’affiliation à la PSC santé : le lien d’affiliation ou de dispense</vt:lpstr>
      <vt:lpstr>  L’affiliation à la PSC santé : les étapes d’affiliation détaillées</vt:lpstr>
      <vt:lpstr>  L’affiliation à la PSC santé : pour plus d’informations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BARBERO</dc:creator>
  <cp:lastModifiedBy>ANNE BARBERO</cp:lastModifiedBy>
  <cp:revision>16</cp:revision>
  <dcterms:created xsi:type="dcterms:W3CDTF">2025-09-20T07:51:02Z</dcterms:created>
  <dcterms:modified xsi:type="dcterms:W3CDTF">2025-10-02T15:47:08Z</dcterms:modified>
</cp:coreProperties>
</file>